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75" r:id="rId4"/>
    <p:sldId id="278" r:id="rId5"/>
    <p:sldId id="281" r:id="rId6"/>
    <p:sldId id="279" r:id="rId7"/>
    <p:sldId id="276" r:id="rId8"/>
    <p:sldId id="280" r:id="rId9"/>
    <p:sldId id="274" r:id="rId10"/>
    <p:sldId id="284" r:id="rId11"/>
    <p:sldId id="283" r:id="rId12"/>
    <p:sldId id="265" r:id="rId13"/>
    <p:sldId id="261" r:id="rId14"/>
    <p:sldId id="285" r:id="rId15"/>
    <p:sldId id="270" r:id="rId16"/>
    <p:sldId id="263" r:id="rId17"/>
    <p:sldId id="268" r:id="rId18"/>
    <p:sldId id="269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85621" autoAdjust="0"/>
  </p:normalViewPr>
  <p:slideViewPr>
    <p:cSldViewPr snapToGrid="0">
      <p:cViewPr varScale="1">
        <p:scale>
          <a:sx n="70" d="100"/>
          <a:sy n="70" d="100"/>
        </p:scale>
        <p:origin x="110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932DCB-BE37-474F-A416-02A973641942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B5584-7280-4150-85F9-6024F7D2207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43073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fr-CH" dirty="0"/>
              <a:t>Avec </a:t>
            </a:r>
            <a:r>
              <a:rPr lang="fr-CH" dirty="0" err="1"/>
              <a:t>Wago</a:t>
            </a:r>
            <a:r>
              <a:rPr lang="fr-CH" dirty="0"/>
              <a:t>, </a:t>
            </a:r>
            <a:r>
              <a:rPr lang="fr-CH" dirty="0" err="1"/>
              <a:t>Context</a:t>
            </a:r>
            <a:r>
              <a:rPr lang="fr-CH" dirty="0"/>
              <a:t> développement nouvelle librairie WDA</a:t>
            </a:r>
          </a:p>
          <a:p>
            <a:pPr marL="228600" indent="-228600">
              <a:buAutoNum type="arabicPeriod"/>
            </a:pPr>
            <a:r>
              <a:rPr lang="fr-CH" dirty="0"/>
              <a:t>Suite projet</a:t>
            </a:r>
          </a:p>
          <a:p>
            <a:pPr marL="228600" indent="-228600">
              <a:buAutoNum type="arabicPeriod"/>
            </a:pPr>
            <a:r>
              <a:rPr lang="fr-CH" dirty="0"/>
              <a:t>Développement HAL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11886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95C0A-FE24-433E-0254-B5D079243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A1D4FB-D917-25FC-5348-A3F42BD6CE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120D02-92BB-3DAF-4CC0-78DE0065E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29667-6766-EAD5-9E67-FC5D7AA7AA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24791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5F18C-7B44-8ECA-1872-A46F873C7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E8AC0C-B504-DF1A-1332-9E91C2805C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2B1D04-0DE3-652B-8D7B-91A5DB073A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fr-CH" dirty="0"/>
              <a:t>Problème mal documenté</a:t>
            </a:r>
          </a:p>
          <a:p>
            <a:pPr marL="228600" indent="-228600">
              <a:buAutoNum type="arabicPeriod"/>
            </a:pPr>
            <a:r>
              <a:rPr lang="fr-CH" dirty="0" err="1"/>
              <a:t>Wago</a:t>
            </a:r>
            <a:r>
              <a:rPr lang="fr-CH" dirty="0"/>
              <a:t> </a:t>
            </a:r>
            <a:r>
              <a:rPr lang="fr-CH" dirty="0" err="1"/>
              <a:t>device</a:t>
            </a:r>
            <a:r>
              <a:rPr lang="fr-CH" dirty="0"/>
              <a:t> </a:t>
            </a:r>
            <a:r>
              <a:rPr lang="fr-CH" dirty="0" err="1"/>
              <a:t>acess</a:t>
            </a:r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15FBF0-244E-1D7A-59DA-710E572778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75069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UX = expérience utilisateur / Ce qui a été fait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152271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C2DC57-2F41-3326-335F-338C53B85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F396A8-1D47-A24F-6EE1-75E91E7138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D7473E-4319-0F85-B2AB-B1DB16CC87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UX = expérience utilisateur / Ce qui a été fait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97A616-0756-0897-80CB-C1243CCCBC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8820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CAD6A-84D2-1B8D-87B4-CD5913E3F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2D5CDD-57A7-BD84-2429-469C46EAFF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503EAF-875B-7609-50F6-62C6D418A0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UX = expérience utilisateur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340C8E-2135-EC18-5F15-95A0E47554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20578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Demander de faire un nouveau HAL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211193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8F15E-8FAC-02CD-0F44-5177AE57E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7A5572-5A78-344C-5D51-DF3C020195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51BDBF-A04A-4D5A-CEEF-2354948977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8D0F8-6167-E4E1-96EA-FF14BE012A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2884817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40129-9B17-3E7B-56E8-00D22D1DA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9B3C9A-BA6D-96DE-8803-D924CA9F0D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04AE16-B462-352A-E3B5-F7B6544587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26170-0646-8754-6255-731CBD8F5D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38638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4E9F8-EFAB-02FA-DC17-C4AFED9C7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1A9DA8-EEC9-D452-6649-3226C47C9C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08F6AC-EBB7-EF55-3779-FE13EBCC49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27F2B-997D-C86F-9F29-69D77509DD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28992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28FE4-CA2D-23A6-A356-C89192E1F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B3A1BA-4561-D599-3F96-901756BFB3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C6EB41-4A32-F454-041D-D625BB10DB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E2A0D8-F655-44CF-0268-4A33AF843D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78807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1CFDD-C85D-4580-3303-6982E6037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CE4AD4-BCF8-DEB5-B556-48A2CDFC18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6A98D9-7F44-7B4D-7579-B6E3C1ACDC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20C61-5C91-CA0E-78FD-4AA4D5F0F7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14749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F3A82-340F-AF1E-FF5F-95F6D80E8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1F33A3-E3B2-EFD3-F6F4-C6F397BEE1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E7F1DE-CA75-4031-E0E7-E5BF9EDF2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Comp</a:t>
            </a:r>
            <a:r>
              <a:rPr lang="fr-CH" dirty="0"/>
              <a:t> </a:t>
            </a:r>
            <a:r>
              <a:rPr lang="fr-CH" dirty="0" err="1"/>
              <a:t>codesys</a:t>
            </a:r>
            <a:r>
              <a:rPr lang="fr-CH" dirty="0"/>
              <a:t> : </a:t>
            </a:r>
          </a:p>
          <a:p>
            <a:r>
              <a:rPr lang="fr-CH" dirty="0"/>
              <a:t>+ pas besoin déclarer variables</a:t>
            </a:r>
          </a:p>
          <a:p>
            <a:r>
              <a:rPr lang="fr-CH" dirty="0"/>
              <a:t>+ permet de créer nos propre bloc (</a:t>
            </a:r>
            <a:r>
              <a:rPr lang="fr-CH" dirty="0" err="1"/>
              <a:t>appliance</a:t>
            </a:r>
            <a:r>
              <a:rPr lang="fr-CH" dirty="0"/>
              <a:t> capteurs spécifique)</a:t>
            </a:r>
          </a:p>
          <a:p>
            <a:pPr marL="171450" indent="-171450">
              <a:buFontTx/>
              <a:buChar char="-"/>
            </a:pPr>
            <a:r>
              <a:rPr lang="fr-CH" dirty="0"/>
              <a:t>Recommencer de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D1F1A-EC57-38BA-7EBC-DA07712126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82713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94B602-865B-8AE9-FA44-3AD8554C3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9F62B8-7AAA-F62C-7298-C379603115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13E623-62E1-C8CF-EE28-E563C5F1E5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ACA948-26D9-EEE1-647A-B2DC1E2A70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85023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F3393-2586-46B1-6681-F064F0A6D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8AB999-FEF2-0EC2-9DA4-322B69AF05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ADA1E5-03CF-D7BF-288C-4AFDB83DF1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C58E3-0D97-EC13-1057-7A0947A631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32569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5F0C1-962C-D88B-1C28-A0294E404D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E3E9FD-DCAC-39A7-67DF-921CB31B41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F28C92-E12C-E2A1-0007-35C56D3CA2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DB207A-038A-881B-8231-5045701F00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2073565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024A3-E749-C95E-9E36-C9822926E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FF581D-44FF-CCB1-39B4-C1A0803417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4AE77B-A9DD-1BD9-18B0-2E9A790280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Lampe configurable par l’écran</a:t>
            </a:r>
          </a:p>
          <a:p>
            <a:r>
              <a:rPr lang="fr-CH" dirty="0"/>
              <a:t>Température afficher et valeur de consigne réglable sur l’écran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0C1C60-6100-6EE3-4E0C-A45BD734B7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B5584-7280-4150-85F9-6024F7D22071}" type="slidenum">
              <a:rPr lang="fr-CH" smtClean="0"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44812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3DCD1-F938-C0B8-4A94-0CC54CD51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5958BF-DB72-EE8B-BA26-8409BBEAA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D70F-0F09-5959-356B-3C62C91C8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7B9BF-0C37-7FF3-4982-0D452219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5CB01-BB61-22D3-9E45-D20592087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44933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6BB6B-9343-601B-D80F-D19DE81A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EE5F8-3596-7111-A8B5-AF62848F9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D141C-C59A-9CCE-BEF9-114ECBE78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18718-BDC0-EA80-085B-F52D5CC2A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1083B-53C8-1F88-0525-86E41093C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5665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25BE2-8549-429D-F7A3-C9562E3368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A46B8D-DC95-8E09-A6E6-01C96CDA04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8498F-900A-2E4F-EDC8-843F59E38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31AE4-A511-1761-DF98-60598FDB4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039FD-F6EE-D729-1250-92D797C49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31850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BA08C-682F-4519-1ED9-4101B75B8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62EF6-BCE3-8F72-03B9-A74FC0DF6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A6252-154C-9AF8-A534-A0E6DABE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F701B-DBB7-83FF-D0C4-C6D51A232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B40B0-53DE-C6AC-F23B-6F0F1633D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35511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1A859-A9E1-0C53-6958-8FA459FC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63545-6BCF-C3A0-78BB-25E3A17C4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4E459-C703-EC28-0485-CF29449FB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E4CB2-992F-DB50-2567-34D8B2D3A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84C5C-D340-9328-07E7-0E2E83FC0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80344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C107F-AB72-636B-7D63-75397D671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40847-14E3-97BD-A57C-1D92B68FCF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A5C01A-4BC1-066A-C321-CD8E54255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0257C5-A8BD-4B62-104D-AA22FEF33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89070-CB53-A772-76EF-4DF939B41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4D1E6D-C3E6-1CDA-2B78-3D2A5EF14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72004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ACED3-1F0F-DD08-B6D3-AB81FA415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36054-15CC-7904-7B82-BCBD13630A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A5FD6-CF93-EE4A-DAC2-34CC2423B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CBFE30-33F9-94BF-29EE-CAFB0761CF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34AE3C-96CE-582C-0143-2C18EFB5C7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478522-FB5F-2C14-4285-F5D189F53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A291CE-EE8E-CC38-AD90-4ADB91179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52A187-1C43-1225-C37A-721309508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39865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FE78A-857C-F2C9-B0A8-15950D7AC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DCED65-589C-162D-E1D4-DA7AE35F9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5F5DC-5258-20B6-9F54-6FED2FF43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36D931-70C9-B3C0-5AC0-9C0960164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33128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F858FD-C02F-CF26-29F6-33DB70B63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BCB855-DA54-C9F1-14B0-C0DD0F110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3E1D68-694C-EE68-175C-CB2DAD76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32901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E245B-365B-A3D6-5421-35E1C4D5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04D63-8479-6150-D526-CFE722382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4958C3-6577-DAE7-DD24-C08C2AFBD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30FF3-E2E9-65E3-6737-BF6861F76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01A590-97B0-D350-8EE7-CBA91749A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1663C0-E5B2-CBEB-541C-B693B5340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7410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9C856-E6F7-0B57-289A-B00BD185D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84434A-70C1-2217-410B-A4DEEA5BF2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52729B-9A38-AB50-D9B3-7443DE07C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78400-A7E7-3C0F-AA74-209AB79A3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291B7-C7DA-5CCB-B781-FECD99601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AB5DC-81F5-F4E1-BDE8-0D05B4D70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60114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A3BAF5-A0C4-70ED-A35F-1E08F0CA3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4308A-6F93-71A1-1EC8-E5698C62F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BF5EB-B4F6-08D5-1B17-3452224BBC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299CBC-0E28-4B96-8845-F83CAC1B37F6}" type="datetimeFigureOut">
              <a:rPr lang="fr-CH" smtClean="0"/>
              <a:t>16.06.2025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AAF37-B558-162E-B2F0-CDF19A733B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5C6FB-E9F0-1FAA-0714-21E8FBDF8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5E5AD0-FB10-4BAE-9F9F-C37E1B311261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27255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.ytimg.com/vi/1_GU19MM2k8/maxresdefault.jpg" TargetMode="Externa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EA246-142A-C1F8-ECF8-B30A95F967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093976"/>
            <a:ext cx="9144000" cy="1335024"/>
          </a:xfrm>
        </p:spPr>
        <p:txBody>
          <a:bodyPr>
            <a:normAutofit/>
          </a:bodyPr>
          <a:lstStyle/>
          <a:p>
            <a:r>
              <a:rPr lang="fr-FR" sz="3600" b="1" noProof="0" dirty="0" err="1">
                <a:latin typeface="Fira Sans" panose="020B0503050000020004" pitchFamily="34" charset="0"/>
              </a:rPr>
              <a:t>PLCSoft</a:t>
            </a:r>
            <a:r>
              <a:rPr lang="fr-FR" sz="3600" b="1" noProof="0" dirty="0">
                <a:latin typeface="Fira Sans" panose="020B0503050000020004" pitchFamily="34" charset="0"/>
              </a:rPr>
              <a:t> pour IOT</a:t>
            </a:r>
            <a:br>
              <a:rPr lang="fr-FR" sz="3600" b="1" noProof="0" dirty="0">
                <a:latin typeface="Fira Sans" panose="020B0503050000020004" pitchFamily="34" charset="0"/>
              </a:rPr>
            </a:br>
            <a:r>
              <a:rPr lang="fr-FR" sz="3600" b="1" i="1" noProof="0" dirty="0">
                <a:latin typeface="Fira Sans" panose="020B0503050000020004" pitchFamily="34" charset="0"/>
              </a:rPr>
              <a:t>2025</a:t>
            </a:r>
            <a:r>
              <a:rPr lang="fr-FR" sz="3600" b="1" noProof="0" dirty="0">
                <a:latin typeface="Fira Sans" panose="020B0503050000020004" pitchFamily="34" charset="0"/>
              </a:rPr>
              <a:t> </a:t>
            </a:r>
            <a:endParaRPr lang="fr-CH" sz="3600" b="1" dirty="0">
              <a:latin typeface="Fira Sans" panose="020B05030500000200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A3C19A-5047-FC3C-9D58-AD86447E2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fr-CH" i="1" dirty="0">
                <a:latin typeface="Fira Sans" panose="020B0503050000020004" pitchFamily="34" charset="0"/>
              </a:rPr>
              <a:t>Marcelin Puippe (étudiant)</a:t>
            </a:r>
          </a:p>
          <a:p>
            <a:pPr algn="l"/>
            <a:r>
              <a:rPr kumimoji="0" lang="fr-FR" altLang="fr-FR" b="0" i="1" u="none" strike="noStrike" cap="none" normalizeH="0" baseline="0" dirty="0" err="1">
                <a:ln>
                  <a:noFill/>
                </a:ln>
                <a:solidFill>
                  <a:srgbClr val="242424"/>
                </a:solidFill>
                <a:effectLst/>
                <a:latin typeface="Fira Sans" panose="020B0503050000020004" pitchFamily="34" charset="0"/>
              </a:rPr>
              <a:t>Métrailler</a:t>
            </a:r>
            <a:r>
              <a:rPr kumimoji="0" lang="fr-FR" altLang="fr-FR" b="0" i="1" u="none" strike="noStrike" cap="none" normalizeH="0" baseline="0" dirty="0">
                <a:ln>
                  <a:noFill/>
                </a:ln>
                <a:solidFill>
                  <a:srgbClr val="242424"/>
                </a:solidFill>
                <a:effectLst/>
                <a:latin typeface="Fira Sans" panose="020B0503050000020004" pitchFamily="34" charset="0"/>
              </a:rPr>
              <a:t> Christopher (</a:t>
            </a:r>
            <a:r>
              <a:rPr kumimoji="0" lang="fr-CH" altLang="fr-FR" b="0" i="1" u="none" strike="noStrike" cap="none" normalizeH="0" baseline="0" dirty="0">
                <a:ln>
                  <a:noFill/>
                </a:ln>
                <a:solidFill>
                  <a:srgbClr val="242424"/>
                </a:solidFill>
                <a:effectLst/>
                <a:latin typeface="Fira Sans" panose="020B0503050000020004" pitchFamily="34" charset="0"/>
              </a:rPr>
              <a:t>p</a:t>
            </a:r>
            <a:r>
              <a:rPr lang="fr-CH" i="1" dirty="0">
                <a:latin typeface="Fira Sans" panose="020B0503050000020004" pitchFamily="34" charset="0"/>
              </a:rPr>
              <a:t>rofesseur</a:t>
            </a:r>
            <a:r>
              <a:rPr kumimoji="0" lang="fr-FR" altLang="fr-FR" b="0" i="1" u="none" strike="noStrike" cap="none" normalizeH="0" baseline="0" dirty="0">
                <a:ln>
                  <a:noFill/>
                </a:ln>
                <a:solidFill>
                  <a:srgbClr val="242424"/>
                </a:solidFill>
                <a:effectLst/>
                <a:latin typeface="Fira Sans" panose="020B0503050000020004" pitchFamily="34" charset="0"/>
              </a:rPr>
              <a:t>)</a:t>
            </a:r>
          </a:p>
          <a:p>
            <a:pPr algn="l"/>
            <a:r>
              <a:rPr lang="fr-FR" altLang="fr-FR" i="1" dirty="0" err="1">
                <a:solidFill>
                  <a:srgbClr val="242424"/>
                </a:solidFill>
                <a:latin typeface="Fira Sans" panose="020B0503050000020004" pitchFamily="34" charset="0"/>
              </a:rPr>
              <a:t>Clausen</a:t>
            </a:r>
            <a:r>
              <a:rPr lang="fr-FR" altLang="fr-FR" i="1" dirty="0">
                <a:solidFill>
                  <a:srgbClr val="242424"/>
                </a:solidFill>
                <a:latin typeface="Fira Sans" panose="020B0503050000020004" pitchFamily="34" charset="0"/>
              </a:rPr>
              <a:t> Michael (assistant)</a:t>
            </a:r>
            <a:endParaRPr kumimoji="0" lang="fr-FR" altLang="fr-FR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ira Sans" panose="020B0503050000020004" pitchFamily="34" charset="0"/>
            </a:endParaRPr>
          </a:p>
          <a:p>
            <a:endParaRPr lang="fr-CH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6B90D64-E4CB-F662-C53F-F39AFA5F6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25" y="299937"/>
            <a:ext cx="1946268" cy="287243"/>
          </a:xfrm>
          <a:prstGeom prst="rect">
            <a:avLst/>
          </a:prstGeom>
        </p:spPr>
      </p:pic>
      <p:pic>
        <p:nvPicPr>
          <p:cNvPr id="5" name="Picture 10">
            <a:extLst>
              <a:ext uri="{FF2B5EF4-FFF2-40B4-BE49-F238E27FC236}">
                <a16:creationId xmlns:a16="http://schemas.microsoft.com/office/drawing/2014/main" id="{182811CA-4596-A546-70F1-33E7CFD71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8746" y="5477522"/>
            <a:ext cx="3874976" cy="11189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A781F8-FC8C-04FA-8333-DE3651DFC3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667558A-561B-FCE4-2E19-B110544D7A2A}"/>
              </a:ext>
            </a:extLst>
          </p:cNvPr>
          <p:cNvSpPr txBox="1">
            <a:spLocks/>
          </p:cNvSpPr>
          <p:nvPr/>
        </p:nvSpPr>
        <p:spPr>
          <a:xfrm>
            <a:off x="1523999" y="1241327"/>
            <a:ext cx="9144000" cy="7667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552980" fontAlgn="base"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</a:pPr>
            <a:r>
              <a:rPr lang="fr-F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</a:rPr>
              <a:t>Systèmes Industriels</a:t>
            </a:r>
          </a:p>
          <a:p>
            <a:r>
              <a:rPr lang="fr-FR" sz="300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</a:rPr>
              <a:t>Infotronique</a:t>
            </a:r>
            <a:endParaRPr lang="fr-CH" sz="3000" i="1" dirty="0">
              <a:solidFill>
                <a:schemeClr val="tx1">
                  <a:lumMod val="50000"/>
                  <a:lumOff val="50000"/>
                </a:schemeClr>
              </a:solidFill>
              <a:latin typeface="Fira Sans" panose="020B0503050000020004" pitchFamily="34" charset="0"/>
            </a:endParaRPr>
          </a:p>
        </p:txBody>
      </p:sp>
      <p:pic>
        <p:nvPicPr>
          <p:cNvPr id="1030" name="Picture 6" descr="Wago Logo PNG Transparent – Brands Logos">
            <a:extLst>
              <a:ext uri="{FF2B5EF4-FFF2-40B4-BE49-F238E27FC236}">
                <a16:creationId xmlns:a16="http://schemas.microsoft.com/office/drawing/2014/main" id="{C229BC9E-081A-4B29-EDD6-8F951745F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0680" y="4784251"/>
            <a:ext cx="2505456" cy="2505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418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85489-BAEC-D628-3B7A-D9E012703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C5FEC-EBCF-2CAC-0590-831CDE583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10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88D587-6FC3-7A03-46B1-143035BAB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CA88E3-5241-83BD-B341-70D7CD615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/>
              <a:t>Maison connecté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8F94F3-5D38-3167-6FF9-1A2956A89A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8"/>
          <a:stretch>
            <a:fillRect/>
          </a:stretch>
        </p:blipFill>
        <p:spPr>
          <a:xfrm>
            <a:off x="620486" y="1581831"/>
            <a:ext cx="11219252" cy="466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8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CCA07-9D11-226B-37FB-5B257F00A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5B3410-3A3B-CEA0-7EE8-876EEF792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11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8917A-E781-B3E6-3188-E9E2666A3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27A0E0-8F6B-FBE4-7397-65E72C2581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" t="11535"/>
          <a:stretch/>
        </p:blipFill>
        <p:spPr>
          <a:xfrm>
            <a:off x="241973" y="719822"/>
            <a:ext cx="11402360" cy="563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94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009CF-F30D-47A5-1273-405253CA8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25CEC-1D5E-7354-1E6C-B160C7C84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z="3600" dirty="0"/>
              <a:t>Utiliser nouvelle libraire WDA</a:t>
            </a:r>
            <a:endParaRPr lang="fr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F6C76-AF1A-EBF7-406E-14CEB6382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CEA5C3-47AC-AE50-ABE8-DE08FFAC4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12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2BF41D-E43A-DAD3-E3B4-ED8CC394F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8F083A-7651-1E55-A5A8-DEFFAE83C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90687"/>
            <a:ext cx="9555866" cy="47547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2B8A49-1AE7-3778-40F6-188E34717497}"/>
              </a:ext>
            </a:extLst>
          </p:cNvPr>
          <p:cNvSpPr txBox="1"/>
          <p:nvPr/>
        </p:nvSpPr>
        <p:spPr>
          <a:xfrm>
            <a:off x="838200" y="6462088"/>
            <a:ext cx="672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i="1" dirty="0"/>
              <a:t>Source : </a:t>
            </a:r>
            <a:r>
              <a:rPr lang="fr-CH" i="1" dirty="0" err="1"/>
              <a:t>wago</a:t>
            </a:r>
            <a:endParaRPr lang="fr-CH" i="1" dirty="0"/>
          </a:p>
        </p:txBody>
      </p:sp>
    </p:spTree>
    <p:extLst>
      <p:ext uri="{BB962C8B-B14F-4D97-AF65-F5344CB8AC3E}">
        <p14:creationId xmlns:p14="http://schemas.microsoft.com/office/powerpoint/2010/main" val="3353933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CF99E-5DE7-AAE5-D30D-6D6EEF826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49B38-CDE5-9EFD-FD76-3DBAC41B9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4A867-A896-9BDC-4E0C-35CD1EC6B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Amélioration UX &amp; visuel</a:t>
            </a:r>
          </a:p>
          <a:p>
            <a:r>
              <a:rPr lang="fr-FR" dirty="0"/>
              <a:t>Intégration de la librairie WDA</a:t>
            </a:r>
          </a:p>
          <a:p>
            <a:r>
              <a:rPr lang="fr-FR" dirty="0"/>
              <a:t>Programme de démonstration pour </a:t>
            </a:r>
            <a:r>
              <a:rPr lang="fr-FR" b="1" dirty="0"/>
              <a:t>maison connecté</a:t>
            </a:r>
          </a:p>
          <a:p>
            <a:r>
              <a:rPr lang="fr-CH" b="1" dirty="0"/>
              <a:t>Perspectives</a:t>
            </a:r>
            <a:r>
              <a:rPr lang="fr-CH" dirty="0"/>
              <a:t> : régulation, fonctions personnalisées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53DA9C-D05F-EF73-3528-C989EA50C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13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0336BB-EE60-F956-5A48-FC0CC25D8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24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FBFF6-732F-B9F0-36DD-00779B859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05F3A-6746-FBC0-03EC-67CF7233E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7DA7E-D62A-3AB4-D450-39E86B18F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Amélioration UX &amp; visuel</a:t>
            </a:r>
          </a:p>
          <a:p>
            <a:r>
              <a:rPr lang="fr-FR" dirty="0"/>
              <a:t>Intégration de la librairie WDA</a:t>
            </a:r>
          </a:p>
          <a:p>
            <a:r>
              <a:rPr lang="fr-FR" dirty="0"/>
              <a:t>Programme de démonstration pour </a:t>
            </a:r>
            <a:r>
              <a:rPr lang="fr-FR" b="1" dirty="0"/>
              <a:t>maison connecté</a:t>
            </a:r>
          </a:p>
          <a:p>
            <a:r>
              <a:rPr lang="fr-CH" b="1" dirty="0"/>
              <a:t>Perspectives</a:t>
            </a:r>
            <a:r>
              <a:rPr lang="fr-CH" dirty="0"/>
              <a:t> : régulation, fonctions personnalisées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9EAD13-9C67-18DD-6930-02C7A80F3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14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21BFD9-06F2-16BF-7FE3-C72FDAF0B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22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1F515-F1F3-0D5C-5EB0-08C8E528C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CBE69-D264-6F12-E3DF-49E90D510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Développement durable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67049-C41A-5223-D972-398C1BA87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L’efficacité énergétique (ODD 7)</a:t>
            </a:r>
          </a:p>
          <a:p>
            <a:r>
              <a:rPr lang="fr-FR" dirty="0"/>
              <a:t>L’automatisation favorise la croissance économique </a:t>
            </a:r>
            <a:r>
              <a:rPr lang="fr-CH" dirty="0"/>
              <a:t>(ODD 8) </a:t>
            </a:r>
            <a:endParaRPr lang="fr-FR" dirty="0"/>
          </a:p>
          <a:p>
            <a:r>
              <a:rPr lang="fr-CH" dirty="0"/>
              <a:t>la sécurité au travail (ODD 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E8759-651F-8EC1-015D-935094B9E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15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BC8FF2-7764-AE33-2156-622920CF8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953B12-C9E5-C0C7-A9B9-4E567ADAB3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693"/>
          <a:stretch/>
        </p:blipFill>
        <p:spPr>
          <a:xfrm>
            <a:off x="5935284" y="2858817"/>
            <a:ext cx="4729009" cy="363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308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D6681-0FA1-E980-1EE2-A7F0FDCA1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F0833-B828-A243-3C8D-608B70532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Contexte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ED45A-0A79-C547-AF14-D9BA42544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16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237D82-B34B-8054-CF99-FC3466F47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ADA4AD0-34FE-3AF2-0821-902548806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3988B88-0274-9A54-DFD8-F62C3E1AF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03795"/>
            <a:ext cx="9220200" cy="518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3DC2E2-8D96-2C22-FC36-C8490D3A8734}"/>
              </a:ext>
            </a:extLst>
          </p:cNvPr>
          <p:cNvSpPr txBox="1"/>
          <p:nvPr/>
        </p:nvSpPr>
        <p:spPr>
          <a:xfrm>
            <a:off x="838200" y="6462088"/>
            <a:ext cx="672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i="1" dirty="0"/>
              <a:t>Source : </a:t>
            </a:r>
            <a:r>
              <a:rPr lang="fr-CH" i="1" dirty="0">
                <a:hlinkClick r:id="rId5"/>
              </a:rPr>
              <a:t>maxresdefault.jpg (1280×720)</a:t>
            </a:r>
            <a:endParaRPr lang="fr-CH" i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AF74EA-07F7-8C19-6AAB-7AC0495501F5}"/>
              </a:ext>
            </a:extLst>
          </p:cNvPr>
          <p:cNvSpPr/>
          <p:nvPr/>
        </p:nvSpPr>
        <p:spPr>
          <a:xfrm>
            <a:off x="877527" y="1404276"/>
            <a:ext cx="2337619" cy="2024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688752-B66C-E910-2879-AF419AEE6104}"/>
              </a:ext>
            </a:extLst>
          </p:cNvPr>
          <p:cNvSpPr/>
          <p:nvPr/>
        </p:nvSpPr>
        <p:spPr>
          <a:xfrm>
            <a:off x="8141110" y="1327605"/>
            <a:ext cx="1917289" cy="11206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10044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6D4BD-986E-6682-BB26-8AEFAF6F9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7FAB7-1403-BDE2-D582-45B823DC8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17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51DEE4-5266-320D-87E5-8902A3EFD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E286F93-9EFC-8B6A-F1A7-815CE95AF9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025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7E515-119A-3948-42A5-2451D0518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101A4-A5E2-88C5-68F1-2552B3311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18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9DAF4B-5383-922D-9A7B-13A43A098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BB3267-A72E-9E2A-2BAC-3B0D7501E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35921"/>
            <a:ext cx="12192000" cy="578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419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2CD0-A7D1-BE3B-6524-2ABF36914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Sommaire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8A1FD-905E-4B0E-4BF7-4DB951A73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Contexte</a:t>
            </a:r>
          </a:p>
          <a:p>
            <a:r>
              <a:rPr lang="fr-CH" dirty="0"/>
              <a:t>Objectif du projets</a:t>
            </a:r>
          </a:p>
          <a:p>
            <a:r>
              <a:rPr lang="fr-CH" dirty="0"/>
              <a:t>Perceptives</a:t>
            </a:r>
          </a:p>
          <a:p>
            <a:r>
              <a:rPr lang="fr-CH" dirty="0"/>
              <a:t>Développement durable </a:t>
            </a:r>
          </a:p>
          <a:p>
            <a:r>
              <a:rPr lang="fr-CH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94556F-ED57-8148-D5BB-D38EAE8D3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2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8E94F2-D2F5-CB14-78DA-5C5BE9B0A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30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FF685-CA8E-D79D-3141-892231012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045E1-925D-E53D-93FC-D9A81EC72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3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B0F705-8BC8-9C1B-D4F2-44A70AD6D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B336EA-C8C8-47C4-450F-F23920057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253" y="2080089"/>
            <a:ext cx="2810547" cy="24813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BDE3BC-A188-EEEA-89FC-7E3ABD55EE2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557"/>
          <a:stretch/>
        </p:blipFill>
        <p:spPr>
          <a:xfrm>
            <a:off x="7305675" y="2297332"/>
            <a:ext cx="2190586" cy="22633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8A98CE-CB92-52C8-B333-4D2E3E40C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/>
              <a:t>Solutions existantes</a:t>
            </a:r>
          </a:p>
        </p:txBody>
      </p:sp>
    </p:spTree>
    <p:extLst>
      <p:ext uri="{BB962C8B-B14F-4D97-AF65-F5344CB8AC3E}">
        <p14:creationId xmlns:p14="http://schemas.microsoft.com/office/powerpoint/2010/main" val="3317937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EF78C-809C-DD28-FE59-65B7B9797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FBA087-7E3E-4C85-A8FF-54B5FDFC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4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3BCD74-0D97-7E5E-4AA5-2168D9C0E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75B12C-C477-B971-64CA-B0AAA8F44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786" y="1478724"/>
            <a:ext cx="10460428" cy="44966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2F6C43-B1BC-8C20-5F50-12D7009FD59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53"/>
          <a:stretch/>
        </p:blipFill>
        <p:spPr>
          <a:xfrm>
            <a:off x="242888" y="73948"/>
            <a:ext cx="1257898" cy="129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966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2E169A-4164-7B03-03B0-86AA98537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D9F0E-054D-6634-7D02-C6D01242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5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20B0BE-C066-1F4B-8D2F-9738852B2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B5B1C5-65F8-9ACB-7791-A38D1DD38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888" y="73948"/>
            <a:ext cx="1463099" cy="12917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150132-3F60-1408-0A07-5431D5B1E6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8327" y="3179903"/>
            <a:ext cx="6664546" cy="24517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E63983-8679-E39B-EAC6-4F43000A10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517" y="3179903"/>
            <a:ext cx="4602569" cy="183759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64FC582C-CFA0-B626-BC86-2CB43B147797}"/>
              </a:ext>
            </a:extLst>
          </p:cNvPr>
          <p:cNvGrpSpPr/>
          <p:nvPr/>
        </p:nvGrpSpPr>
        <p:grpSpPr>
          <a:xfrm>
            <a:off x="844786" y="1419788"/>
            <a:ext cx="10038561" cy="1414701"/>
            <a:chOff x="5125945" y="1219170"/>
            <a:chExt cx="6607113" cy="80965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A8AB1F4-ACEC-969E-F00D-9A7D88451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25945" y="1219170"/>
              <a:ext cx="6607113" cy="68585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5A58C58-2848-3915-C97D-9A2AC8AC8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t="1" b="23144"/>
            <a:stretch/>
          </p:blipFill>
          <p:spPr>
            <a:xfrm>
              <a:off x="5405041" y="1905030"/>
              <a:ext cx="6328017" cy="1237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3042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B2F83-A88E-0C2E-9517-81B4EC157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26C9DF-BDC8-F4A8-BF6F-2E5D4F61C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6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53D9D9-E7CC-E5BA-E752-C7F8B7B7C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A4CBD2-0DFB-18A9-649E-AD92BF10E8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374" y="1987826"/>
            <a:ext cx="8981312" cy="348732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4F8809D-05F6-60D1-2A16-472C7C13D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/>
              <a:t>TB – 2024 par Arnaud Ducrey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084D46-8F88-F4AC-DFD3-1A16FBAF16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92" y="1340579"/>
            <a:ext cx="2316082" cy="551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13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C66CD-47DE-E9BC-E9B0-7E883A0FF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D53BCBE-731D-819F-1290-3450870F97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62" t="6760"/>
          <a:stretch/>
        </p:blipFill>
        <p:spPr>
          <a:xfrm>
            <a:off x="151885" y="873825"/>
            <a:ext cx="11888230" cy="494396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7E5AA-F86A-FBBC-9313-C36357EE0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7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139D4A-5418-5110-3150-1D0553CBB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A49988-FE9A-8175-9A46-017E36396DD7}"/>
              </a:ext>
            </a:extLst>
          </p:cNvPr>
          <p:cNvSpPr txBox="1"/>
          <p:nvPr/>
        </p:nvSpPr>
        <p:spPr>
          <a:xfrm>
            <a:off x="963479" y="4193768"/>
            <a:ext cx="24986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/>
              <a:t>= DO2 (pompe activé)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D50F45-F9AE-992F-852E-27F4C46DBA81}"/>
              </a:ext>
            </a:extLst>
          </p:cNvPr>
          <p:cNvSpPr txBox="1"/>
          <p:nvPr/>
        </p:nvSpPr>
        <p:spPr>
          <a:xfrm>
            <a:off x="9664640" y="4773498"/>
            <a:ext cx="1658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/>
              <a:t>pompe</a:t>
            </a:r>
            <a:endParaRPr lang="fr-C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73A396-FFCF-1D8B-6486-71247F085556}"/>
              </a:ext>
            </a:extLst>
          </p:cNvPr>
          <p:cNvSpPr txBox="1"/>
          <p:nvPr/>
        </p:nvSpPr>
        <p:spPr>
          <a:xfrm>
            <a:off x="5039714" y="1624845"/>
            <a:ext cx="32574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0" i="0" dirty="0">
                <a:solidFill>
                  <a:srgbClr val="060606"/>
                </a:solidFill>
                <a:effectLst/>
                <a:latin typeface="Open Sans" panose="020B0606030504020204" pitchFamily="34" charset="0"/>
              </a:rPr>
              <a:t> Capteur de niveau bas (NC) </a:t>
            </a:r>
            <a:endParaRPr lang="fr-CH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7748D5-D3FF-5E6C-3C80-A09BD25F1FE5}"/>
              </a:ext>
            </a:extLst>
          </p:cNvPr>
          <p:cNvSpPr txBox="1"/>
          <p:nvPr/>
        </p:nvSpPr>
        <p:spPr>
          <a:xfrm>
            <a:off x="151885" y="2569746"/>
            <a:ext cx="2998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0" i="0" dirty="0">
                <a:solidFill>
                  <a:srgbClr val="060606"/>
                </a:solidFill>
                <a:effectLst/>
                <a:latin typeface="Open Sans" panose="020B0606030504020204" pitchFamily="34" charset="0"/>
              </a:rPr>
              <a:t>Capteur de niveau haut (NO)</a:t>
            </a:r>
            <a:endParaRPr lang="fr-CH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E12998-F19B-8969-32C0-9432C1D6C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CH" dirty="0"/>
              <a:t>Exemple - Cuve</a:t>
            </a:r>
          </a:p>
        </p:txBody>
      </p:sp>
    </p:spTree>
    <p:extLst>
      <p:ext uri="{BB962C8B-B14F-4D97-AF65-F5344CB8AC3E}">
        <p14:creationId xmlns:p14="http://schemas.microsoft.com/office/powerpoint/2010/main" val="4032626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2E83D-1E1C-F294-0E31-62762ECC8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6DF7D-2265-4405-4A3E-204069D87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8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5DDB6F-3658-37DA-6E5A-DBF5399EC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8F45D38-5586-6E75-375F-6A1A44DE6357}"/>
              </a:ext>
            </a:extLst>
          </p:cNvPr>
          <p:cNvGrpSpPr/>
          <p:nvPr/>
        </p:nvGrpSpPr>
        <p:grpSpPr>
          <a:xfrm>
            <a:off x="4130234" y="860286"/>
            <a:ext cx="6605669" cy="5496064"/>
            <a:chOff x="4130234" y="860286"/>
            <a:chExt cx="6605669" cy="5496064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BF0BDF58-9C98-7DEA-944B-28048C172DC3}"/>
                </a:ext>
              </a:extLst>
            </p:cNvPr>
            <p:cNvSpPr/>
            <p:nvPr/>
          </p:nvSpPr>
          <p:spPr>
            <a:xfrm>
              <a:off x="4335780" y="5654040"/>
              <a:ext cx="876300" cy="702310"/>
            </a:xfrm>
            <a:prstGeom prst="trapezoid">
              <a:avLst/>
            </a:prstGeom>
            <a:solidFill>
              <a:srgbClr val="111111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05C2CC6-5002-1568-9F3A-C48A33A3D98F}"/>
                </a:ext>
              </a:extLst>
            </p:cNvPr>
            <p:cNvGrpSpPr/>
            <p:nvPr/>
          </p:nvGrpSpPr>
          <p:grpSpPr>
            <a:xfrm>
              <a:off x="4130234" y="860286"/>
              <a:ext cx="5366027" cy="4918214"/>
              <a:chOff x="2355573" y="834886"/>
              <a:chExt cx="4840357" cy="4422913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DD626E6C-1628-75B8-1746-12E7CD9A694F}"/>
                  </a:ext>
                </a:extLst>
              </p:cNvPr>
              <p:cNvSpPr/>
              <p:nvPr/>
            </p:nvSpPr>
            <p:spPr>
              <a:xfrm>
                <a:off x="2355573" y="834886"/>
                <a:ext cx="4840357" cy="442291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H" dirty="0"/>
              </a:p>
            </p:txBody>
          </p: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78D2E54-D2C1-7F06-4F4C-B18BF52CB1E0}"/>
                  </a:ext>
                </a:extLst>
              </p:cNvPr>
              <p:cNvSpPr/>
              <p:nvPr/>
            </p:nvSpPr>
            <p:spPr>
              <a:xfrm>
                <a:off x="2355573" y="834886"/>
                <a:ext cx="4840357" cy="160020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H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AE78138E-BC94-2DD7-7233-B6DA2E2C1A6C}"/>
                  </a:ext>
                </a:extLst>
              </p:cNvPr>
              <p:cNvSpPr/>
              <p:nvPr/>
            </p:nvSpPr>
            <p:spPr>
              <a:xfrm>
                <a:off x="2365099" y="2357438"/>
                <a:ext cx="4820400" cy="37623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H"/>
              </a:p>
            </p:txBody>
          </p:sp>
        </p:grpSp>
        <p:pic>
          <p:nvPicPr>
            <p:cNvPr id="1026" name="Picture 2" descr="illustration 3d du robinet d'eau 10978978 PNG">
              <a:extLst>
                <a:ext uri="{FF2B5EF4-FFF2-40B4-BE49-F238E27FC236}">
                  <a16:creationId xmlns:a16="http://schemas.microsoft.com/office/drawing/2014/main" id="{28BAF93A-91E8-A773-AE93-A44BC549A8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50993" y="4790661"/>
              <a:ext cx="1484910" cy="1484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0FDF69-8A47-8BC2-BB58-9A7DCB1D2177}"/>
                </a:ext>
              </a:extLst>
            </p:cNvPr>
            <p:cNvSpPr/>
            <p:nvPr/>
          </p:nvSpPr>
          <p:spPr>
            <a:xfrm>
              <a:off x="4464367" y="5510847"/>
              <a:ext cx="619125" cy="556577"/>
            </a:xfrm>
            <a:prstGeom prst="ellipse">
              <a:avLst/>
            </a:prstGeom>
            <a:solidFill>
              <a:srgbClr val="1111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945FF997-187F-D9F7-7B8D-45370D1DF11C}"/>
                </a:ext>
              </a:extLst>
            </p:cNvPr>
            <p:cNvSpPr/>
            <p:nvPr/>
          </p:nvSpPr>
          <p:spPr>
            <a:xfrm>
              <a:off x="8246105" y="5654040"/>
              <a:ext cx="876300" cy="702310"/>
            </a:xfrm>
            <a:prstGeom prst="trapezoid">
              <a:avLst/>
            </a:prstGeom>
            <a:solidFill>
              <a:srgbClr val="111111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8ECDC44-5D48-ABF6-A879-56DA442EFFAA}"/>
                </a:ext>
              </a:extLst>
            </p:cNvPr>
            <p:cNvSpPr/>
            <p:nvPr/>
          </p:nvSpPr>
          <p:spPr>
            <a:xfrm>
              <a:off x="8381836" y="5498435"/>
              <a:ext cx="619125" cy="556577"/>
            </a:xfrm>
            <a:prstGeom prst="ellipse">
              <a:avLst/>
            </a:prstGeom>
            <a:solidFill>
              <a:srgbClr val="1111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4B93560-2A48-FDDF-C509-2869E84B3C86}"/>
              </a:ext>
            </a:extLst>
          </p:cNvPr>
          <p:cNvSpPr/>
          <p:nvPr/>
        </p:nvSpPr>
        <p:spPr>
          <a:xfrm>
            <a:off x="4145474" y="-152399"/>
            <a:ext cx="5338800" cy="4577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678550F-5EBF-F8FD-4E55-BC48704248F4}"/>
              </a:ext>
            </a:extLst>
          </p:cNvPr>
          <p:cNvGrpSpPr/>
          <p:nvPr/>
        </p:nvGrpSpPr>
        <p:grpSpPr>
          <a:xfrm>
            <a:off x="958850" y="4048025"/>
            <a:ext cx="3181944" cy="2308325"/>
            <a:chOff x="958850" y="4048025"/>
            <a:chExt cx="3181944" cy="230832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A8D425F-B430-9FB1-669F-951A90FAC26F}"/>
                </a:ext>
              </a:extLst>
            </p:cNvPr>
            <p:cNvSpPr/>
            <p:nvPr/>
          </p:nvSpPr>
          <p:spPr>
            <a:xfrm>
              <a:off x="958850" y="4264025"/>
              <a:ext cx="216000" cy="20923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19" name="Partial Circle 18">
              <a:extLst>
                <a:ext uri="{FF2B5EF4-FFF2-40B4-BE49-F238E27FC236}">
                  <a16:creationId xmlns:a16="http://schemas.microsoft.com/office/drawing/2014/main" id="{CDBE1591-C75D-3A8E-F7D7-2EF616DCBD78}"/>
                </a:ext>
              </a:extLst>
            </p:cNvPr>
            <p:cNvSpPr/>
            <p:nvPr/>
          </p:nvSpPr>
          <p:spPr>
            <a:xfrm rot="10800000">
              <a:off x="958850" y="4048025"/>
              <a:ext cx="432000" cy="432000"/>
            </a:xfrm>
            <a:prstGeom prst="pie">
              <a:avLst>
                <a:gd name="adj1" fmla="val 0"/>
                <a:gd name="adj2" fmla="val 5377824"/>
              </a:avLst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E0D767E-4A19-2078-C045-2D2FABE076D7}"/>
                </a:ext>
              </a:extLst>
            </p:cNvPr>
            <p:cNvSpPr/>
            <p:nvPr/>
          </p:nvSpPr>
          <p:spPr>
            <a:xfrm rot="5400000">
              <a:off x="1453832" y="3784282"/>
              <a:ext cx="216000" cy="7434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D569792-A845-A80D-075B-2403BFDB8AC4}"/>
                </a:ext>
              </a:extLst>
            </p:cNvPr>
            <p:cNvSpPr/>
            <p:nvPr/>
          </p:nvSpPr>
          <p:spPr>
            <a:xfrm rot="5400000">
              <a:off x="3827449" y="3950679"/>
              <a:ext cx="216000" cy="41069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330FA57-E977-86A6-EDB4-F03A22CD6EF2}"/>
                </a:ext>
              </a:extLst>
            </p:cNvPr>
            <p:cNvSpPr/>
            <p:nvPr/>
          </p:nvSpPr>
          <p:spPr>
            <a:xfrm>
              <a:off x="1162049" y="4057200"/>
              <a:ext cx="83344" cy="19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061344A-7709-E357-9906-4D0DFCE47B3A}"/>
                </a:ext>
              </a:extLst>
            </p:cNvPr>
            <p:cNvSpPr/>
            <p:nvPr/>
          </p:nvSpPr>
          <p:spPr>
            <a:xfrm rot="16200000">
              <a:off x="1025759" y="4196592"/>
              <a:ext cx="83344" cy="1944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ECFAED9-FE76-4D84-7B14-A0185B054F9F}"/>
              </a:ext>
            </a:extLst>
          </p:cNvPr>
          <p:cNvGrpSpPr/>
          <p:nvPr/>
        </p:nvGrpSpPr>
        <p:grpSpPr>
          <a:xfrm>
            <a:off x="957600" y="4050000"/>
            <a:ext cx="3181944" cy="2308325"/>
            <a:chOff x="958850" y="4048025"/>
            <a:chExt cx="3181944" cy="2308325"/>
          </a:xfrm>
          <a:solidFill>
            <a:schemeClr val="accent1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521FF54-C5AF-A9A8-99B8-EAB10009543B}"/>
                </a:ext>
              </a:extLst>
            </p:cNvPr>
            <p:cNvSpPr/>
            <p:nvPr/>
          </p:nvSpPr>
          <p:spPr>
            <a:xfrm>
              <a:off x="958850" y="4264025"/>
              <a:ext cx="216000" cy="2092325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7" name="Partial Circle 26">
              <a:extLst>
                <a:ext uri="{FF2B5EF4-FFF2-40B4-BE49-F238E27FC236}">
                  <a16:creationId xmlns:a16="http://schemas.microsoft.com/office/drawing/2014/main" id="{22C77370-F970-F260-011B-B54FE1E2F731}"/>
                </a:ext>
              </a:extLst>
            </p:cNvPr>
            <p:cNvSpPr/>
            <p:nvPr/>
          </p:nvSpPr>
          <p:spPr>
            <a:xfrm rot="10800000">
              <a:off x="958850" y="4048025"/>
              <a:ext cx="432000" cy="432000"/>
            </a:xfrm>
            <a:prstGeom prst="pie">
              <a:avLst>
                <a:gd name="adj1" fmla="val 0"/>
                <a:gd name="adj2" fmla="val 5377824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>
                <a:solidFill>
                  <a:schemeClr val="tx1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D370B49-8E2A-1BB2-AE9C-4B0AF79A7B79}"/>
                </a:ext>
              </a:extLst>
            </p:cNvPr>
            <p:cNvSpPr/>
            <p:nvPr/>
          </p:nvSpPr>
          <p:spPr>
            <a:xfrm rot="5400000">
              <a:off x="1453832" y="3784282"/>
              <a:ext cx="216000" cy="743485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FAB69AF-5AB0-5CD6-865B-591EAA37A1BD}"/>
                </a:ext>
              </a:extLst>
            </p:cNvPr>
            <p:cNvSpPr/>
            <p:nvPr/>
          </p:nvSpPr>
          <p:spPr>
            <a:xfrm rot="5400000">
              <a:off x="3827449" y="3950679"/>
              <a:ext cx="216000" cy="4106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8F7BBD5-551F-3BAA-501E-03774AA198E7}"/>
                </a:ext>
              </a:extLst>
            </p:cNvPr>
            <p:cNvSpPr/>
            <p:nvPr/>
          </p:nvSpPr>
          <p:spPr>
            <a:xfrm>
              <a:off x="1162049" y="4057200"/>
              <a:ext cx="83344" cy="19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8A3B085-5F95-BAD8-52E0-0538FB718FB5}"/>
                </a:ext>
              </a:extLst>
            </p:cNvPr>
            <p:cNvSpPr/>
            <p:nvPr/>
          </p:nvSpPr>
          <p:spPr>
            <a:xfrm rot="16200000">
              <a:off x="1025759" y="4196592"/>
              <a:ext cx="83344" cy="194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220B54DB-2901-311C-8710-1E27952795D0}"/>
              </a:ext>
            </a:extLst>
          </p:cNvPr>
          <p:cNvSpPr/>
          <p:nvPr/>
        </p:nvSpPr>
        <p:spPr>
          <a:xfrm>
            <a:off x="3607903" y="1477028"/>
            <a:ext cx="856463" cy="19637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4374C1F-0B80-201C-BDB7-C6BDD1F61632}"/>
              </a:ext>
            </a:extLst>
          </p:cNvPr>
          <p:cNvSpPr/>
          <p:nvPr/>
        </p:nvSpPr>
        <p:spPr>
          <a:xfrm>
            <a:off x="3839264" y="1504926"/>
            <a:ext cx="144000" cy="144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D072921-45A3-74AA-EA69-4BA6F503B1D1}"/>
              </a:ext>
            </a:extLst>
          </p:cNvPr>
          <p:cNvSpPr/>
          <p:nvPr/>
        </p:nvSpPr>
        <p:spPr>
          <a:xfrm>
            <a:off x="3839264" y="1505698"/>
            <a:ext cx="144000" cy="144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60E7F9C-4811-229D-6A8C-52C871CCD04F}"/>
              </a:ext>
            </a:extLst>
          </p:cNvPr>
          <p:cNvSpPr/>
          <p:nvPr/>
        </p:nvSpPr>
        <p:spPr>
          <a:xfrm>
            <a:off x="3607903" y="4662228"/>
            <a:ext cx="856463" cy="19637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A7B04A5-E055-F561-7DF8-B17E0DA8E8C9}"/>
              </a:ext>
            </a:extLst>
          </p:cNvPr>
          <p:cNvSpPr/>
          <p:nvPr/>
        </p:nvSpPr>
        <p:spPr>
          <a:xfrm>
            <a:off x="3839264" y="4690126"/>
            <a:ext cx="144000" cy="144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723AEE4-8D43-4D80-F1E8-D1266E43C315}"/>
              </a:ext>
            </a:extLst>
          </p:cNvPr>
          <p:cNvSpPr/>
          <p:nvPr/>
        </p:nvSpPr>
        <p:spPr>
          <a:xfrm>
            <a:off x="3839264" y="4690898"/>
            <a:ext cx="144000" cy="144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AA611F8-659E-772F-B8CB-D187F3283C60}"/>
              </a:ext>
            </a:extLst>
          </p:cNvPr>
          <p:cNvSpPr/>
          <p:nvPr/>
        </p:nvSpPr>
        <p:spPr>
          <a:xfrm>
            <a:off x="3983264" y="769516"/>
            <a:ext cx="5605236" cy="950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028" name="Picture 4" descr="Water Pump, Mechanical Device, Hydraulics, Fluid Transfer, Pumping ...">
            <a:extLst>
              <a:ext uri="{FF2B5EF4-FFF2-40B4-BE49-F238E27FC236}">
                <a16:creationId xmlns:a16="http://schemas.microsoft.com/office/drawing/2014/main" id="{F75808CC-841D-94EA-2739-CAD258F31C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09" r="9714"/>
          <a:stretch/>
        </p:blipFill>
        <p:spPr bwMode="auto">
          <a:xfrm>
            <a:off x="1878806" y="3192711"/>
            <a:ext cx="1906066" cy="236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BB295EBE-F0D4-5A60-0CBA-57DA4B8A55FF}"/>
              </a:ext>
            </a:extLst>
          </p:cNvPr>
          <p:cNvSpPr/>
          <p:nvPr/>
        </p:nvSpPr>
        <p:spPr>
          <a:xfrm>
            <a:off x="3349264" y="3864296"/>
            <a:ext cx="144000" cy="144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0438AFCD-1BFB-DD38-EABB-542EBDF70B4D}"/>
              </a:ext>
            </a:extLst>
          </p:cNvPr>
          <p:cNvSpPr/>
          <p:nvPr/>
        </p:nvSpPr>
        <p:spPr>
          <a:xfrm>
            <a:off x="3349264" y="3865068"/>
            <a:ext cx="144000" cy="144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7254D5-5843-187B-5BE8-7918BE526767}"/>
              </a:ext>
            </a:extLst>
          </p:cNvPr>
          <p:cNvSpPr/>
          <p:nvPr/>
        </p:nvSpPr>
        <p:spPr>
          <a:xfrm>
            <a:off x="-725808" y="5825802"/>
            <a:ext cx="3783662" cy="1219249"/>
          </a:xfrm>
          <a:prstGeom prst="ellipse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41510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07407E-6 L 0.00053 0.067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grpId="1" nodeType="click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0053 0.0676 L 0.00053 -0.43657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300"/>
                            </p:stCondLst>
                            <p:childTnLst>
                              <p:par>
                                <p:cTn id="3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3 -0.43657 L -0.00052 -0.5743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6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6" grpId="2" animBg="1"/>
      <p:bldP spid="37" grpId="0" animBg="1"/>
      <p:bldP spid="43" grpId="0" animBg="1"/>
      <p:bldP spid="43" grpId="1" animBg="1"/>
      <p:bldP spid="46" grpId="0" animBg="1"/>
      <p:bldP spid="46" grpId="1" animBg="1"/>
      <p:bldP spid="46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6A933A0-9291-BB91-4BFD-DC0894329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167E5-FFFA-6479-1BC2-2F7E00F8F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5AD0-FB10-4BAE-9F9F-C37E1B311261}" type="slidenum">
              <a:rPr lang="fr-CH" smtClean="0"/>
              <a:t>9</a:t>
            </a:fld>
            <a:endParaRPr lang="fr-C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2316AE-8846-3FF8-1BC4-404A29EA2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6261" y="167294"/>
            <a:ext cx="2343477" cy="5525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CFA3C4D-30C6-0E6A-1667-B7D79F1B3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885" y="799872"/>
            <a:ext cx="11888230" cy="52582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94A408-5E46-8C6B-F352-B50AB8700546}"/>
              </a:ext>
            </a:extLst>
          </p:cNvPr>
          <p:cNvSpPr txBox="1"/>
          <p:nvPr/>
        </p:nvSpPr>
        <p:spPr>
          <a:xfrm>
            <a:off x="4040372" y="5653241"/>
            <a:ext cx="24986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/>
              <a:t>= DO2 (pompe activé)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8F1FD4-3B49-7F6C-CDE0-CB9BFDF36C44}"/>
              </a:ext>
            </a:extLst>
          </p:cNvPr>
          <p:cNvSpPr txBox="1"/>
          <p:nvPr/>
        </p:nvSpPr>
        <p:spPr>
          <a:xfrm>
            <a:off x="9268401" y="5653241"/>
            <a:ext cx="1658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dirty="0"/>
              <a:t>pompe</a:t>
            </a:r>
            <a:endParaRPr lang="fr-C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535EC2-C982-A9B0-B545-CB4ABBDC4B4A}"/>
              </a:ext>
            </a:extLst>
          </p:cNvPr>
          <p:cNvSpPr txBox="1"/>
          <p:nvPr/>
        </p:nvSpPr>
        <p:spPr>
          <a:xfrm>
            <a:off x="5612218" y="1668025"/>
            <a:ext cx="32574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0" i="0" dirty="0">
                <a:solidFill>
                  <a:srgbClr val="060606"/>
                </a:solidFill>
                <a:effectLst/>
                <a:latin typeface="Open Sans" panose="020B0606030504020204" pitchFamily="34" charset="0"/>
              </a:rPr>
              <a:t> Capteur de niveau bas (NC) </a:t>
            </a:r>
            <a:endParaRPr lang="fr-CH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54E177-B12C-97D6-7EA4-8D79A8A43D11}"/>
              </a:ext>
            </a:extLst>
          </p:cNvPr>
          <p:cNvSpPr txBox="1"/>
          <p:nvPr/>
        </p:nvSpPr>
        <p:spPr>
          <a:xfrm>
            <a:off x="151885" y="2777355"/>
            <a:ext cx="2998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0" i="0" dirty="0">
                <a:solidFill>
                  <a:srgbClr val="060606"/>
                </a:solidFill>
                <a:effectLst/>
                <a:latin typeface="Open Sans" panose="020B0606030504020204" pitchFamily="34" charset="0"/>
              </a:rPr>
              <a:t>Capteur de niveau haut (NO)</a:t>
            </a:r>
            <a:endParaRPr lang="fr-CH" sz="1600" dirty="0"/>
          </a:p>
        </p:txBody>
      </p:sp>
    </p:spTree>
    <p:extLst>
      <p:ext uri="{BB962C8B-B14F-4D97-AF65-F5344CB8AC3E}">
        <p14:creationId xmlns:p14="http://schemas.microsoft.com/office/powerpoint/2010/main" val="2607799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292</Words>
  <Application>Microsoft Office PowerPoint</Application>
  <PresentationFormat>Widescreen</PresentationFormat>
  <Paragraphs>91</Paragraphs>
  <Slides>18</Slides>
  <Notes>17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Aptos Display</vt:lpstr>
      <vt:lpstr>Arial</vt:lpstr>
      <vt:lpstr>Fira Sans</vt:lpstr>
      <vt:lpstr>Open Sans</vt:lpstr>
      <vt:lpstr>Times New Roman</vt:lpstr>
      <vt:lpstr>Office Theme</vt:lpstr>
      <vt:lpstr>PLCSoft pour IOT 2025 </vt:lpstr>
      <vt:lpstr>Sommaire</vt:lpstr>
      <vt:lpstr>Solutions existantes</vt:lpstr>
      <vt:lpstr>PowerPoint Presentation</vt:lpstr>
      <vt:lpstr>PowerPoint Presentation</vt:lpstr>
      <vt:lpstr>TB – 2024 par Arnaud Ducrey</vt:lpstr>
      <vt:lpstr>Exemple - Cuve</vt:lpstr>
      <vt:lpstr>PowerPoint Presentation</vt:lpstr>
      <vt:lpstr>PowerPoint Presentation</vt:lpstr>
      <vt:lpstr>Maison connecté</vt:lpstr>
      <vt:lpstr>PowerPoint Presentation</vt:lpstr>
      <vt:lpstr>Utiliser nouvelle libraire WDA</vt:lpstr>
      <vt:lpstr>Conclusion</vt:lpstr>
      <vt:lpstr>Conclusion</vt:lpstr>
      <vt:lpstr>Développement durable </vt:lpstr>
      <vt:lpstr>Contexte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Puippe Marcelin</dc:creator>
  <cp:lastModifiedBy>Puippe Marcelin</cp:lastModifiedBy>
  <cp:revision>41</cp:revision>
  <dcterms:created xsi:type="dcterms:W3CDTF">2025-04-26T08:59:53Z</dcterms:created>
  <dcterms:modified xsi:type="dcterms:W3CDTF">2025-06-16T13:57:30Z</dcterms:modified>
</cp:coreProperties>
</file>

<file path=docProps/thumbnail.jpeg>
</file>